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nter Tight Medium"/>
      <p:regular r:id="rId24"/>
      <p:bold r:id="rId25"/>
      <p:italic r:id="rId26"/>
      <p:boldItalic r:id="rId27"/>
    </p:embeddedFont>
    <p:embeddedFont>
      <p:font typeface="Inter Tight"/>
      <p:regular r:id="rId28"/>
      <p:bold r:id="rId29"/>
      <p:italic r:id="rId30"/>
      <p:boldItalic r:id="rId31"/>
    </p:embeddedFont>
    <p:embeddedFont>
      <p:font typeface="Inter Tight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Tight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TightMedium-italic.fntdata"/><Relationship Id="rId25" Type="http://schemas.openxmlformats.org/officeDocument/2006/relationships/font" Target="fonts/InterTightMedium-bold.fntdata"/><Relationship Id="rId28" Type="http://schemas.openxmlformats.org/officeDocument/2006/relationships/font" Target="fonts/InterTight-regular.fntdata"/><Relationship Id="rId27" Type="http://schemas.openxmlformats.org/officeDocument/2006/relationships/font" Target="fonts/InterTigh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T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Tight-boldItalic.fntdata"/><Relationship Id="rId30" Type="http://schemas.openxmlformats.org/officeDocument/2006/relationships/font" Target="fonts/InterTight-italic.fntdata"/><Relationship Id="rId11" Type="http://schemas.openxmlformats.org/officeDocument/2006/relationships/slide" Target="slides/slide6.xml"/><Relationship Id="rId33" Type="http://schemas.openxmlformats.org/officeDocument/2006/relationships/font" Target="fonts/InterTightSemiBold-bold.fntdata"/><Relationship Id="rId10" Type="http://schemas.openxmlformats.org/officeDocument/2006/relationships/slide" Target="slides/slide5.xml"/><Relationship Id="rId32" Type="http://schemas.openxmlformats.org/officeDocument/2006/relationships/font" Target="fonts/InterTight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InterTight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InterTightSemiBold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1836cf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1836cf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6f6f7127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66f6f7127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6f6f7127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6f6f7127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1836cff2c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61836cff2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region class, show a snippet of code of the Region.----()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1836cff2c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61836cff2c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on slide numbers, context for the R-tree and what is used for, say it earlier. R-tree can be used to lookup a big dataset of geometries. Maybe not talk about the findPointWithin function.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1836cff2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61836cff2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a snippet of code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1836cff2c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61836cff2c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command to find the camera position, put the camera position really close to the intersection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add a video to show the dimensions of the road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61836cff2c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61836cff2c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Tilt straight, get better angled picture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66f6f7127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66f6f7127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61836cff2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61836cff2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these appear one by one.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1836cff2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61836cff2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problems with 2D and why 3D would solve those problems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6f6f7127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66f6f7127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1836cff2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1836cff2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 to illustrate, break into a couple of slides, or make the bullet points appear one by one to make more digestible. Explain the union a bit more, talk about why we want a separate road and also the bigger structure. Polyline are the boundaries of the road.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6f6f712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66f6f712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66f6f712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66f6f712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1836cff2c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1836cff2c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61836cff2c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61836cff2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 to have points. Add open drive picture.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1836cff2c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61836cff2c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picture of the trimesh mesh.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12" name="Google Shape;12;p2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flipH="1" rot="-1487">
                <a:off x="124823" y="-77211"/>
                <a:ext cx="6242101" cy="5294100"/>
              </a:xfrm>
              <a:prstGeom prst="snip1Rect">
                <a:avLst>
                  <a:gd fmla="val 424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flipH="1" rot="10798513">
                <a:off x="2781248" y="-76291"/>
                <a:ext cx="6242401" cy="5289900"/>
              </a:xfrm>
              <a:prstGeom prst="snip1Rect">
                <a:avLst>
                  <a:gd fmla="val 4249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" name="Google Shape;65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" name="Google Shape;66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0" name="Google Shape;70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" name="Google Shape;96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3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41" name="Google Shape;141;p23"/>
            <p:cNvSpPr/>
            <p:nvPr/>
          </p:nvSpPr>
          <p:spPr>
            <a:xfrm flipH="1" rot="10800000">
              <a:off x="75" y="256675"/>
              <a:ext cx="3798000" cy="11904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 flipH="1" rot="-10795068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43" name="Google Shape;143;p23"/>
          <p:cNvSpPr txBox="1"/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2" type="subTitle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4" type="subTitle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5" type="subTitle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6" type="subTitle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7" type="subTitle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8" type="subTitle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9" type="subTitle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3" type="subTitle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buNone/>
              <a:defRPr sz="13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s" type="tx">
  <p:cSld name="TITLE_AND_BODY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7" name="Google Shape;157;p24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8" name="Google Shape;158;p24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ITLE_AND_BODY_1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5" name="Google Shape;165;p25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38108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4" type="body"/>
          </p:nvPr>
        </p:nvSpPr>
        <p:spPr>
          <a:xfrm>
            <a:off x="38108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0" name="Google Shape;170;p25"/>
          <p:cNvSpPr txBox="1"/>
          <p:nvPr>
            <p:ph idx="5" type="subTitle"/>
          </p:nvPr>
        </p:nvSpPr>
        <p:spPr>
          <a:xfrm>
            <a:off x="456693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6" type="body"/>
          </p:nvPr>
        </p:nvSpPr>
        <p:spPr>
          <a:xfrm>
            <a:off x="456693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2" name="Google Shape;172;p25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woColTx">
  <p:cSld name="TITLE_AND_TWO_COLUMNS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176" name="Google Shape;176;p2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177" name="Google Shape;177;p2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79" name="Google Shape;179;p26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 type="titleOnly">
  <p:cSld name="TITLE_ONLY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>
            <p:ph idx="2" type="pic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7" name="Google Shape;187;p27"/>
          <p:cNvSpPr/>
          <p:nvPr>
            <p:ph idx="3" type="pic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8" name="Google Shape;188;p27"/>
          <p:cNvSpPr/>
          <p:nvPr>
            <p:ph idx="4" type="pic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5" type="body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2" name="Google Shape;192;p27"/>
          <p:cNvSpPr txBox="1"/>
          <p:nvPr>
            <p:ph idx="6" type="subTitle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7" type="body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4" name="Google Shape;194;p27"/>
          <p:cNvSpPr txBox="1"/>
          <p:nvPr>
            <p:ph idx="8" type="subTitle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9" type="body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1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1">
  <p:cSld name="ONE_COLUMN_TEXT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left">
  <p:cSld name="ONE_COLUMN_TEXT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9"/>
          <p:cNvGrpSpPr/>
          <p:nvPr/>
        </p:nvGrpSpPr>
        <p:grpSpPr>
          <a:xfrm>
            <a:off x="433788" y="1202208"/>
            <a:ext cx="2632899" cy="904617"/>
            <a:chOff x="433788" y="1202208"/>
            <a:chExt cx="2632899" cy="904617"/>
          </a:xfrm>
        </p:grpSpPr>
        <p:sp>
          <p:nvSpPr>
            <p:cNvPr id="208" name="Google Shape;208;p29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10" name="Google Shape;210;p29"/>
          <p:cNvSpPr txBox="1"/>
          <p:nvPr>
            <p:ph idx="1" type="subTitle"/>
          </p:nvPr>
        </p:nvSpPr>
        <p:spPr>
          <a:xfrm>
            <a:off x="437000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2" type="body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29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9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  <p15:guide id="2" orient="horz" pos="1353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middle">
  <p:cSld name="ONE_COLUMN_TEXT_1_2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0"/>
          <p:cNvGrpSpPr/>
          <p:nvPr/>
        </p:nvGrpSpPr>
        <p:grpSpPr>
          <a:xfrm>
            <a:off x="3253950" y="1202208"/>
            <a:ext cx="2632899" cy="904617"/>
            <a:chOff x="3253950" y="1202208"/>
            <a:chExt cx="2632899" cy="904617"/>
          </a:xfrm>
        </p:grpSpPr>
        <p:sp>
          <p:nvSpPr>
            <p:cNvPr id="219" name="Google Shape;219;p30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21" name="Google Shape;221;p30"/>
          <p:cNvSpPr txBox="1"/>
          <p:nvPr>
            <p:ph idx="1" type="subTitle"/>
          </p:nvPr>
        </p:nvSpPr>
        <p:spPr>
          <a:xfrm>
            <a:off x="3257163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22" name="Google Shape;222;p30"/>
          <p:cNvSpPr txBox="1"/>
          <p:nvPr>
            <p:ph idx="2" type="body"/>
          </p:nvPr>
        </p:nvSpPr>
        <p:spPr>
          <a:xfrm>
            <a:off x="3257163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30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0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30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right, long text">
  <p:cSld name="ONE_COLUMN_TEXT_1_1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>
            <a:off x="3253825" y="1202325"/>
            <a:ext cx="5453100" cy="904500"/>
          </a:xfrm>
          <a:prstGeom prst="snip1Rect">
            <a:avLst>
              <a:gd fmla="val 350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30" name="Google Shape;230;p31"/>
          <p:cNvSpPr txBox="1"/>
          <p:nvPr>
            <p:ph idx="1" type="subTitle"/>
          </p:nvPr>
        </p:nvSpPr>
        <p:spPr>
          <a:xfrm>
            <a:off x="3253950" y="1202200"/>
            <a:ext cx="5136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31" name="Google Shape;231;p31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32" name="Google Shape;232;p31"/>
          <p:cNvSpPr txBox="1"/>
          <p:nvPr>
            <p:ph idx="3" type="body"/>
          </p:nvPr>
        </p:nvSpPr>
        <p:spPr>
          <a:xfrm>
            <a:off x="3253950" y="1460325"/>
            <a:ext cx="5453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1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37" name="Google Shape;237;p31"/>
          <p:cNvSpPr/>
          <p:nvPr/>
        </p:nvSpPr>
        <p:spPr>
          <a:xfrm rot="-6523">
            <a:off x="8390811" y="1202508"/>
            <a:ext cx="316201" cy="31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2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40" name="Google Shape;240;p32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41" name="Google Shape;241;p32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2" name="Google Shape;242;p32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43" name="Google Shape;243;p32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2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32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2">
  <p:cSld name="MAIN_POINT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>
            <p:ph idx="2" type="pic"/>
          </p:nvPr>
        </p:nvSpPr>
        <p:spPr>
          <a:xfrm rot="300107">
            <a:off x="4903200" y="846465"/>
            <a:ext cx="3950142" cy="3456249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3339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339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3">
  <p:cSld name="MAIN_POINT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/>
          <p:nvPr>
            <p:ph idx="2" type="pic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4"/>
          <p:cNvSpPr txBox="1"/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descriptions">
  <p:cSld name="SECTION_TITLE_AND_DESCRIPTION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/>
          <p:nvPr>
            <p:ph idx="2" type="pic"/>
          </p:nvPr>
        </p:nvSpPr>
        <p:spPr>
          <a:xfrm>
            <a:off x="3544863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265" name="Google Shape;265;p35"/>
          <p:cNvSpPr/>
          <p:nvPr>
            <p:ph idx="3" type="pic"/>
          </p:nvPr>
        </p:nvSpPr>
        <p:spPr>
          <a:xfrm>
            <a:off x="6658538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266" name="Google Shape;266;p35"/>
          <p:cNvSpPr/>
          <p:nvPr>
            <p:ph idx="4" type="pic"/>
          </p:nvPr>
        </p:nvSpPr>
        <p:spPr>
          <a:xfrm>
            <a:off x="431200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5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35"/>
          <p:cNvSpPr txBox="1"/>
          <p:nvPr>
            <p:ph idx="1" type="subTitle"/>
          </p:nvPr>
        </p:nvSpPr>
        <p:spPr>
          <a:xfrm>
            <a:off x="381100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70" name="Google Shape;270;p35"/>
          <p:cNvSpPr txBox="1"/>
          <p:nvPr>
            <p:ph idx="5" type="subTitle"/>
          </p:nvPr>
        </p:nvSpPr>
        <p:spPr>
          <a:xfrm>
            <a:off x="3494775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6" type="subTitle"/>
          </p:nvPr>
        </p:nvSpPr>
        <p:spPr>
          <a:xfrm>
            <a:off x="6608438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72" name="Google Shape;272;p35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3" name="Google Shape;273;p35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wo column bullet points">
  <p:cSld name="CAPTION_ONLY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76" name="Google Shape;276;p3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77" name="Google Shape;277;p3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8" name="Google Shape;278;p3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79" name="Google Shape;279;p36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6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333925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36"/>
          <p:cNvSpPr txBox="1"/>
          <p:nvPr>
            <p:ph idx="2" type="body"/>
          </p:nvPr>
        </p:nvSpPr>
        <p:spPr>
          <a:xfrm>
            <a:off x="4595076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36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85" name="Google Shape;285;p36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 for understanding">
  <p:cSld name="CAPTION_ONLY_1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7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sp>
          <p:nvSpPr>
            <p:cNvPr id="288" name="Google Shape;288;p37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fmla="val 4086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333925" y="3630575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7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37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5" name="Google Shape;295;p37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6" name="Google Shape;296;p37"/>
          <p:cNvSpPr txBox="1"/>
          <p:nvPr>
            <p:ph idx="4" type="body"/>
          </p:nvPr>
        </p:nvSpPr>
        <p:spPr>
          <a:xfrm>
            <a:off x="333925" y="31841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37"/>
          <p:cNvSpPr txBox="1"/>
          <p:nvPr>
            <p:ph idx="5" type="body"/>
          </p:nvPr>
        </p:nvSpPr>
        <p:spPr>
          <a:xfrm>
            <a:off x="333925" y="27377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37"/>
          <p:cNvSpPr txBox="1"/>
          <p:nvPr>
            <p:ph idx="6" type="body"/>
          </p:nvPr>
        </p:nvSpPr>
        <p:spPr>
          <a:xfrm>
            <a:off x="333925" y="2291377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ype">
  <p:cSld name="BIG_NUMBER">
    <p:bg>
      <p:bgPr>
        <a:solidFill>
          <a:schemeClr val="lt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8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02" name="Google Shape;302;p38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03" name="Google Shape;303;p38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04" name="Google Shape;304;p38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 flipH="1" rot="-2453">
                <a:off x="1277283" y="893727"/>
                <a:ext cx="4625401" cy="3354000"/>
              </a:xfrm>
              <a:prstGeom prst="snip1Rect">
                <a:avLst>
                  <a:gd fmla="val 4969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6" name="Google Shape;306;p38"/>
              <p:cNvSpPr/>
              <p:nvPr/>
            </p:nvSpPr>
            <p:spPr>
              <a:xfrm flipH="1" rot="10797547">
                <a:off x="3245660" y="893312"/>
                <a:ext cx="4625701" cy="3354000"/>
              </a:xfrm>
              <a:prstGeom prst="snip1Rect">
                <a:avLst>
                  <a:gd fmla="val 4966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7" name="Google Shape;307;p38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08" name="Google Shape;308;p38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09" name="Google Shape;309;p38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10" name="Google Shape;310;p38"/>
          <p:cNvSpPr txBox="1"/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38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2" name="Google Shape;312;p38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9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6" name="Google Shape;316;p39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HneixJCzsCVLJ1eavYpQmmPyIXSb46ad/view" TargetMode="External"/><Relationship Id="rId6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nnmzkSEYAUt6ocMqzqnVsJfyWci2LeqI/view" TargetMode="External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ctrTitle"/>
          </p:nvPr>
        </p:nvSpPr>
        <p:spPr>
          <a:xfrm>
            <a:off x="862600" y="1585950"/>
            <a:ext cx="7617600" cy="19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4300"/>
              <a:t>Extending Scenic to Generate Three-Dimensional Meshes of Road Networks</a:t>
            </a:r>
            <a:endParaRPr sz="4300"/>
          </a:p>
        </p:txBody>
      </p:sp>
      <p:sp>
        <p:nvSpPr>
          <p:cNvPr id="322" name="Google Shape;322;p40"/>
          <p:cNvSpPr txBox="1"/>
          <p:nvPr>
            <p:ph idx="1" type="subTitle"/>
          </p:nvPr>
        </p:nvSpPr>
        <p:spPr>
          <a:xfrm>
            <a:off x="1824600" y="3555900"/>
            <a:ext cx="54948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Makishima</a:t>
            </a:r>
            <a:endParaRPr/>
          </a:p>
        </p:txBody>
      </p:sp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Roads into Scenic Network Elements</a:t>
            </a:r>
            <a:endParaRPr/>
          </a:p>
        </p:txBody>
      </p:sp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333925" y="1163150"/>
            <a:ext cx="84756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‘NetworkElement’: A class that is an aggregation of shape, dimensions, and other attributes that define Scenic object.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Roads, lanes, shoulder, and sidewalks all fall under this class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</a:t>
            </a:r>
            <a:r>
              <a:rPr lang="en"/>
              <a:t>ass in a mesh instead of a polygon for its geometry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Pass in path regions instead of polyline regions for the centerline, left edge, and right edge.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Path region: A region consisting of multiple polylines in 3D space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For the forward and backward lane groups, passing in the concatenated trimesh of either all the forward and backward lane groups for the geometry</a:t>
            </a:r>
            <a:endParaRPr/>
          </a:p>
        </p:txBody>
      </p:sp>
      <p:sp>
        <p:nvSpPr>
          <p:cNvPr id="390" name="Google Shape;390;p4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title"/>
          </p:nvPr>
        </p:nvSpPr>
        <p:spPr>
          <a:xfrm>
            <a:off x="333925" y="587150"/>
            <a:ext cx="8475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Converting RoadMap into Scenic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0"/>
          <p:cNvSpPr txBox="1"/>
          <p:nvPr>
            <p:ph idx="1" type="body"/>
          </p:nvPr>
        </p:nvSpPr>
        <p:spPr>
          <a:xfrm>
            <a:off x="333925" y="1163150"/>
            <a:ext cx="84756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Scenic needs a single region for all the categories of elements (roads, shoulders, etc.)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Concatenate roads, shoulders, and sidewalks into three separate meshes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Scenic also needs intersection region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Use existing intersection calculation and concatenate the meshes instead of using buffer union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(Might yield intersecting meshes, can cause problems)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Use Mesh Surface Region to represent the combined regions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Mesh Surface Region: a region representing the surface of a mesh</a:t>
            </a:r>
            <a:endParaRPr/>
          </a:p>
        </p:txBody>
      </p:sp>
      <p:sp>
        <p:nvSpPr>
          <p:cNvPr id="397" name="Google Shape;397;p5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03" name="Google Shape;403;p51"/>
          <p:cNvSpPr txBox="1"/>
          <p:nvPr>
            <p:ph idx="1" type="body"/>
          </p:nvPr>
        </p:nvSpPr>
        <p:spPr>
          <a:xfrm>
            <a:off x="333925" y="1163150"/>
            <a:ext cx="84756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Challenge: lots of the code is built around two dimensions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Network Element</a:t>
            </a:r>
            <a:r>
              <a:rPr lang="en"/>
              <a:t> class: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Originally a subclass of Polygonal Region, but need to also work with Mesh Surface Region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Redesigned </a:t>
            </a:r>
            <a:r>
              <a:rPr lang="en"/>
              <a:t>Network Element</a:t>
            </a:r>
            <a:r>
              <a:rPr lang="en"/>
              <a:t> to be a subclass of Region (abstract class)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Created new versions of functions from the region classes that call upon either </a:t>
            </a:r>
            <a:r>
              <a:rPr lang="en"/>
              <a:t>Polygonal Region</a:t>
            </a:r>
            <a:r>
              <a:rPr lang="en"/>
              <a:t> or </a:t>
            </a:r>
            <a:r>
              <a:rPr lang="en"/>
              <a:t>Mesh Surface Region</a:t>
            </a:r>
            <a:endParaRPr/>
          </a:p>
        </p:txBody>
      </p:sp>
      <p:pic>
        <p:nvPicPr>
          <p:cNvPr id="404" name="Google Shape;4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125" y="4272350"/>
            <a:ext cx="4240883" cy="5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11" name="Google Shape;411;p52"/>
          <p:cNvSpPr txBox="1"/>
          <p:nvPr>
            <p:ph idx="1" type="body"/>
          </p:nvPr>
        </p:nvSpPr>
        <p:spPr>
          <a:xfrm>
            <a:off x="333925" y="1163150"/>
            <a:ext cx="8475600" cy="3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R-tree implementation: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The network uses the R-tree, a tree data structure to store geometrical objects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Useful for Scenic as it can query a large number of objects quickly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Used a function from the Shapely library to build an R-tree with all of the polygons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We take the meshes from the network, convert them into Mesh Surface Regions, and call the function for bounding polygon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Bounding Polygon: which creates a polygon along the x and y coordinates of the mesh and 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Put polygons into same Shapely function to build the R-tree</a:t>
            </a:r>
            <a:endParaRPr/>
          </a:p>
        </p:txBody>
      </p:sp>
      <p:sp>
        <p:nvSpPr>
          <p:cNvPr id="412" name="Google Shape;412;p5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Results/Demo</a:t>
            </a:r>
            <a:endParaRPr/>
          </a:p>
        </p:txBody>
      </p:sp>
      <p:sp>
        <p:nvSpPr>
          <p:cNvPr id="418" name="Google Shape;418;p53"/>
          <p:cNvSpPr txBox="1"/>
          <p:nvPr>
            <p:ph idx="1" type="body"/>
          </p:nvPr>
        </p:nvSpPr>
        <p:spPr>
          <a:xfrm>
            <a:off x="333925" y="1163150"/>
            <a:ext cx="8475600" cy="24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The meshes are rough, but the general shape and size of the maps is accurate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Able to properly generate the correct z-coordinates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Able to generate a visualization of these meshes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Running a simple Scenic script, we can not only show that vehicles can generate on the three-dimensional roads, but also that they generate properly on the correct z-coordinate relative to the road</a:t>
            </a:r>
            <a:endParaRPr/>
          </a:p>
        </p:txBody>
      </p:sp>
      <p:sp>
        <p:nvSpPr>
          <p:cNvPr id="419" name="Google Shape;419;p5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Results/Demo</a:t>
            </a:r>
            <a:endParaRPr/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25" y="1780100"/>
            <a:ext cx="28860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610738" y="2394463"/>
            <a:ext cx="29051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4"/>
          <p:cNvSpPr txBox="1"/>
          <p:nvPr/>
        </p:nvSpPr>
        <p:spPr>
          <a:xfrm>
            <a:off x="368925" y="1258750"/>
            <a:ext cx="1530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28" name="Google Shape;428;p54"/>
          <p:cNvSpPr txBox="1"/>
          <p:nvPr>
            <p:ph idx="1" type="body"/>
          </p:nvPr>
        </p:nvSpPr>
        <p:spPr>
          <a:xfrm>
            <a:off x="312200" y="1258750"/>
            <a:ext cx="21075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Carla:</a:t>
            </a:r>
            <a:endParaRPr/>
          </a:p>
        </p:txBody>
      </p:sp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3009550" y="1268800"/>
            <a:ext cx="21075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Scenic Mesh:</a:t>
            </a:r>
            <a:endParaRPr/>
          </a:p>
        </p:txBody>
      </p:sp>
      <p:pic>
        <p:nvPicPr>
          <p:cNvPr id="430" name="Google Shape;430;p54" title="Town04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7050" y="2353800"/>
            <a:ext cx="3947223" cy="232189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Results/Demo</a:t>
            </a:r>
            <a:endParaRPr/>
          </a:p>
        </p:txBody>
      </p:sp>
      <p:pic>
        <p:nvPicPr>
          <p:cNvPr id="437" name="Google Shape;4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50" y="1781250"/>
            <a:ext cx="27146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343275" y="2020450"/>
            <a:ext cx="24574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5"/>
          <p:cNvSpPr txBox="1"/>
          <p:nvPr/>
        </p:nvSpPr>
        <p:spPr>
          <a:xfrm>
            <a:off x="368925" y="1258750"/>
            <a:ext cx="1530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40" name="Google Shape;440;p55"/>
          <p:cNvSpPr txBox="1"/>
          <p:nvPr>
            <p:ph idx="1" type="body"/>
          </p:nvPr>
        </p:nvSpPr>
        <p:spPr>
          <a:xfrm>
            <a:off x="312200" y="1258750"/>
            <a:ext cx="21075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Carla:</a:t>
            </a:r>
            <a:endParaRPr/>
          </a:p>
        </p:txBody>
      </p:sp>
      <p:sp>
        <p:nvSpPr>
          <p:cNvPr id="441" name="Google Shape;441;p55"/>
          <p:cNvSpPr txBox="1"/>
          <p:nvPr>
            <p:ph idx="1" type="body"/>
          </p:nvPr>
        </p:nvSpPr>
        <p:spPr>
          <a:xfrm>
            <a:off x="3009550" y="1268800"/>
            <a:ext cx="21075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Scenic Mesh:</a:t>
            </a:r>
            <a:endParaRPr/>
          </a:p>
        </p:txBody>
      </p:sp>
      <p:pic>
        <p:nvPicPr>
          <p:cNvPr id="442" name="Google Shape;442;p55" title="Town05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0050" y="1874000"/>
            <a:ext cx="3209926" cy="240744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449" name="Google Shape;449;p56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6" title="Town04Bott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775" y="2996385"/>
            <a:ext cx="2791774" cy="187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6" title="Town04To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900" y="2996378"/>
            <a:ext cx="2791775" cy="187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175" y="1840175"/>
            <a:ext cx="5527625" cy="5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2250" y="1093900"/>
            <a:ext cx="5779500" cy="3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6"/>
          <p:cNvSpPr txBox="1"/>
          <p:nvPr/>
        </p:nvSpPr>
        <p:spPr>
          <a:xfrm>
            <a:off x="989125" y="2467025"/>
            <a:ext cx="2257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Bottom: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5468900" y="2418313"/>
            <a:ext cx="2257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Top: 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7" name="Google Shape;457;p56"/>
          <p:cNvSpPr txBox="1"/>
          <p:nvPr/>
        </p:nvSpPr>
        <p:spPr>
          <a:xfrm>
            <a:off x="641150" y="1093900"/>
            <a:ext cx="2257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Bottom: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8" name="Google Shape;458;p56"/>
          <p:cNvSpPr txBox="1"/>
          <p:nvPr/>
        </p:nvSpPr>
        <p:spPr>
          <a:xfrm>
            <a:off x="641150" y="1840200"/>
            <a:ext cx="2257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Top: 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59" name="Google Shape;459;p5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65" name="Google Shape;465;p57"/>
          <p:cNvSpPr txBox="1"/>
          <p:nvPr>
            <p:ph idx="1" type="body"/>
          </p:nvPr>
        </p:nvSpPr>
        <p:spPr>
          <a:xfrm>
            <a:off x="333925" y="1163150"/>
            <a:ext cx="84756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Fix artifacts with meshes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Shoulders/sidewalks not generating properly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Create visualization of vehicles and other objects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Command line implementation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Currently hard coded into Scenic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Option for 2D polygons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Run more dynamic scenarios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Run on more interesting roads (Parking structure, cylindrical ramp, complex roads)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Super Elevation element</a:t>
            </a:r>
            <a:endParaRPr/>
          </a:p>
        </p:txBody>
      </p:sp>
      <p:sp>
        <p:nvSpPr>
          <p:cNvPr id="466" name="Google Shape;466;p5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333925" y="1163150"/>
            <a:ext cx="8475600" cy="25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Scenic is a </a:t>
            </a:r>
            <a:r>
              <a:rPr lang="en"/>
              <a:t>domain-specific probabilistic programming language for modeling the environments of cyber-physical systems like self-driving cars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Useful for testing autonomous vehicle software on rare/edge cases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Currently, Scenic </a:t>
            </a:r>
            <a:r>
              <a:rPr lang="en"/>
              <a:t>only</a:t>
            </a:r>
            <a:r>
              <a:rPr lang="en"/>
              <a:t> supports generating two-dimensional road networks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So overpasses, hills, tunnels, etc. are not able to generate properly</a:t>
            </a:r>
            <a:endParaRPr/>
          </a:p>
        </p:txBody>
      </p:sp>
      <p:sp>
        <p:nvSpPr>
          <p:cNvPr id="330" name="Google Shape;330;p4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333925" y="1163150"/>
            <a:ext cx="8475600" cy="20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Extend Scenic’s codebase to be able to parse elements with elevation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Modify the calculations to fit three-dimensions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Generate three-dimensional meshes</a:t>
            </a:r>
            <a:endParaRPr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Run simple tests with the generated three-dimensional road networks</a:t>
            </a:r>
            <a:endParaRPr/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333925" y="1163150"/>
            <a:ext cx="8475600" cy="21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2D implementation: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Scenic parses OpenDrive (XODR) files to extract the road elements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The parser generates reference points along the centerline of the road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Generates the road outward toward its left and right bounds to get the points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Create the road polygon using these points</a:t>
            </a:r>
            <a:endParaRPr/>
          </a:p>
        </p:txBody>
      </p:sp>
      <p:pic>
        <p:nvPicPr>
          <p:cNvPr id="344" name="Google Shape;344;p43" title="centerlin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099" y="227875"/>
            <a:ext cx="1599425" cy="17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351" name="Google Shape;351;p44"/>
          <p:cNvSpPr txBox="1"/>
          <p:nvPr>
            <p:ph idx="1" type="body"/>
          </p:nvPr>
        </p:nvSpPr>
        <p:spPr>
          <a:xfrm>
            <a:off x="333925" y="1163150"/>
            <a:ext cx="8475600" cy="24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Create</a:t>
            </a:r>
            <a:r>
              <a:rPr lang="en"/>
              <a:t> Scenic object by aggregating all the data (shape, dimensions, etc.) into one object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The polygon represents the geometry of the road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The centerline, left bound, and right bound lines are represented by Regions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Regions: a class that defines a geometric space in Scenic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Polyline region: one or more two-dimensional lines</a:t>
            </a:r>
            <a:endParaRPr/>
          </a:p>
        </p:txBody>
      </p:sp>
      <p:sp>
        <p:nvSpPr>
          <p:cNvPr id="352" name="Google Shape;352;p4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333925" y="1163150"/>
            <a:ext cx="8475600" cy="24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Scenic needs a single polygon for all the categories of elements (roads, shoulders, etc.)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Use buffer union, a function that combines polygons together into one shape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The ‘buffer’ closes small gaps in-between polygons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Pass in the combined mesh as a Polygonal Region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Polygonal Region: Scenic geometric space defining one or more polygons</a:t>
            </a:r>
            <a:endParaRPr/>
          </a:p>
        </p:txBody>
      </p:sp>
      <p:sp>
        <p:nvSpPr>
          <p:cNvPr id="359" name="Google Shape;359;p4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365" name="Google Shape;365;p46"/>
          <p:cNvSpPr txBox="1"/>
          <p:nvPr>
            <p:ph idx="1" type="body"/>
          </p:nvPr>
        </p:nvSpPr>
        <p:spPr>
          <a:xfrm>
            <a:off x="333925" y="1163150"/>
            <a:ext cx="8475600" cy="25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to 3D implementation: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Points, such as ref points, need to have z coordinates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Polygons are replaced by meshes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Functions specific to polygons need to be replaced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Polyline region objects -&gt; Path region objects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Polygonal region objects -&gt; Mesh surface region objects</a:t>
            </a:r>
            <a:endParaRPr/>
          </a:p>
        </p:txBody>
      </p:sp>
      <p:sp>
        <p:nvSpPr>
          <p:cNvPr id="366" name="Google Shape;366;p4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File</a:t>
            </a:r>
            <a:endParaRPr/>
          </a:p>
        </p:txBody>
      </p:sp>
      <p:sp>
        <p:nvSpPr>
          <p:cNvPr id="372" name="Google Shape;372;p47"/>
          <p:cNvSpPr txBox="1"/>
          <p:nvPr>
            <p:ph idx="1" type="body"/>
          </p:nvPr>
        </p:nvSpPr>
        <p:spPr>
          <a:xfrm>
            <a:off x="333925" y="1163150"/>
            <a:ext cx="84756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The parser takes an OpenDrive (XODR) file and gets all the elements and properties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Need to parse the &lt;elevationProfile&gt; element to get the &lt;elevation&gt; values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Each &lt;elevation&gt; contains the doubles &lt;s, a, b, c, d&gt;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Equation: </a:t>
            </a:r>
            <a:r>
              <a:rPr lang="en"/>
              <a:t>elev(ds) = a + b*ds + c*ds² + d*ds³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ds = distance along the road reference line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Plug this into the z-coordinate of the reference points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Change all point variables to include a z</a:t>
            </a:r>
            <a:r>
              <a:rPr lang="en"/>
              <a:t>-coordinate</a:t>
            </a: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2227325"/>
            <a:ext cx="2711800" cy="18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the and geometry</a:t>
            </a:r>
            <a:endParaRPr/>
          </a:p>
        </p:txBody>
      </p:sp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333925" y="1163150"/>
            <a:ext cx="84756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Build meshes in place of the polygons</a:t>
            </a:r>
            <a:endParaRPr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Use Trimesh Library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For each left and right bounds and reference point i, build two faces for the mesh</a:t>
            </a:r>
            <a:endParaRPr/>
          </a:p>
        </p:txBody>
      </p:sp>
      <p:pic>
        <p:nvPicPr>
          <p:cNvPr id="381" name="Google Shape;381;p48" title="faces (1).png"/>
          <p:cNvPicPr preferRelativeResize="0"/>
          <p:nvPr/>
        </p:nvPicPr>
        <p:blipFill rotWithShape="1">
          <a:blip r:embed="rId3">
            <a:alphaModFix/>
          </a:blip>
          <a:srcRect b="0" l="0" r="0" t="51143"/>
          <a:stretch/>
        </p:blipFill>
        <p:spPr>
          <a:xfrm>
            <a:off x="6679550" y="3281375"/>
            <a:ext cx="2250850" cy="14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8"/>
          <p:cNvSpPr txBox="1"/>
          <p:nvPr/>
        </p:nvSpPr>
        <p:spPr>
          <a:xfrm>
            <a:off x="333925" y="2394650"/>
            <a:ext cx="58452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Face 1: left i to left i + 1 to right i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Face 2: right i to left i + 1 to right i + 1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Use concatenation function to get the full road mesh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Concatenation: Trimesh function to combine meshes into one single mesh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83" name="Google Shape;383;p4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